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3/21/2020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3/21/2020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smbt.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F54B50-46FF-4269-8106-A359076DABF1}"/>
              </a:ext>
            </a:extLst>
          </p:cNvPr>
          <p:cNvSpPr>
            <a:spLocks noGrp="1"/>
          </p:cNvSpPr>
          <p:nvPr>
            <p:ph type="ctrTitle"/>
          </p:nvPr>
        </p:nvSpPr>
        <p:spPr>
          <a:xfrm>
            <a:off x="1964987" y="802298"/>
            <a:ext cx="9089865" cy="3822329"/>
          </a:xfrm>
        </p:spPr>
        <p:txBody>
          <a:bodyPr>
            <a:normAutofit/>
          </a:bodyPr>
          <a:lstStyle/>
          <a:p>
            <a:r>
              <a:rPr lang="en-US"/>
              <a:t>Tithes &amp; Offerings</a:t>
            </a:r>
            <a:endParaRPr lang="en-US" dirty="0"/>
          </a:p>
        </p:txBody>
      </p:sp>
      <p:cxnSp>
        <p:nvCxnSpPr>
          <p:cNvPr id="23" name="Straight Connector 10">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12">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985040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285FFF1-18E5-4603-BF12-17EA194559B6}"/>
              </a:ext>
            </a:extLst>
          </p:cNvPr>
          <p:cNvPicPr>
            <a:picLocks noChangeAspect="1"/>
          </p:cNvPicPr>
          <p:nvPr/>
        </p:nvPicPr>
        <p:blipFill>
          <a:blip r:embed="rId2"/>
          <a:stretch>
            <a:fillRect/>
          </a:stretch>
        </p:blipFill>
        <p:spPr>
          <a:xfrm>
            <a:off x="56444" y="286985"/>
            <a:ext cx="7948260" cy="5662259"/>
          </a:xfrm>
          <a:prstGeom prst="rect">
            <a:avLst/>
          </a:prstGeom>
        </p:spPr>
      </p:pic>
      <p:sp>
        <p:nvSpPr>
          <p:cNvPr id="4" name="TextBox 3">
            <a:extLst>
              <a:ext uri="{FF2B5EF4-FFF2-40B4-BE49-F238E27FC236}">
                <a16:creationId xmlns:a16="http://schemas.microsoft.com/office/drawing/2014/main" id="{3C7B5284-F2E0-4525-8C1A-1882E2629E3D}"/>
              </a:ext>
            </a:extLst>
          </p:cNvPr>
          <p:cNvSpPr txBox="1"/>
          <p:nvPr/>
        </p:nvSpPr>
        <p:spPr>
          <a:xfrm>
            <a:off x="8534400" y="982133"/>
            <a:ext cx="3149600" cy="2677656"/>
          </a:xfrm>
          <a:prstGeom prst="rect">
            <a:avLst/>
          </a:prstGeom>
          <a:noFill/>
        </p:spPr>
        <p:txBody>
          <a:bodyPr wrap="square" rtlCol="0">
            <a:spAutoFit/>
          </a:bodyPr>
          <a:lstStyle/>
          <a:p>
            <a:r>
              <a:rPr lang="en-US" sz="2800" dirty="0"/>
              <a:t>Very Important that when you have completed all your transactions that you sign out of your account!</a:t>
            </a:r>
          </a:p>
        </p:txBody>
      </p:sp>
      <p:cxnSp>
        <p:nvCxnSpPr>
          <p:cNvPr id="6" name="Straight Arrow Connector 5">
            <a:extLst>
              <a:ext uri="{FF2B5EF4-FFF2-40B4-BE49-F238E27FC236}">
                <a16:creationId xmlns:a16="http://schemas.microsoft.com/office/drawing/2014/main" id="{3A1A33A7-B1C6-4A93-ACDE-CA2BE8C414B4}"/>
              </a:ext>
            </a:extLst>
          </p:cNvPr>
          <p:cNvCxnSpPr/>
          <p:nvPr/>
        </p:nvCxnSpPr>
        <p:spPr>
          <a:xfrm flipH="1">
            <a:off x="6581422" y="2043289"/>
            <a:ext cx="1817511" cy="14901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4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3ECE-1C73-40AD-92F3-53282E030001}"/>
              </a:ext>
            </a:extLst>
          </p:cNvPr>
          <p:cNvSpPr>
            <a:spLocks noGrp="1"/>
          </p:cNvSpPr>
          <p:nvPr>
            <p:ph type="title"/>
          </p:nvPr>
        </p:nvSpPr>
        <p:spPr>
          <a:xfrm>
            <a:off x="1451579" y="804519"/>
            <a:ext cx="9603275" cy="2446681"/>
          </a:xfrm>
        </p:spPr>
        <p:txBody>
          <a:bodyPr>
            <a:normAutofit/>
          </a:bodyPr>
          <a:lstStyle/>
          <a:p>
            <a:r>
              <a:rPr lang="en-US" sz="4000" dirty="0"/>
              <a:t>Thank you for supporting God’s Work!</a:t>
            </a:r>
          </a:p>
        </p:txBody>
      </p:sp>
    </p:spTree>
    <p:extLst>
      <p:ext uri="{BB962C8B-B14F-4D97-AF65-F5344CB8AC3E}">
        <p14:creationId xmlns:p14="http://schemas.microsoft.com/office/powerpoint/2010/main" val="352639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FFDF-D114-4F52-91FB-EDF7EFF386B8}"/>
              </a:ext>
            </a:extLst>
          </p:cNvPr>
          <p:cNvSpPr>
            <a:spLocks noGrp="1"/>
          </p:cNvSpPr>
          <p:nvPr>
            <p:ph type="title"/>
          </p:nvPr>
        </p:nvSpPr>
        <p:spPr/>
        <p:txBody>
          <a:bodyPr/>
          <a:lstStyle/>
          <a:p>
            <a:r>
              <a:rPr lang="en-US" dirty="0"/>
              <a:t>Options for submitting Tithes &amp; Offerings</a:t>
            </a:r>
          </a:p>
        </p:txBody>
      </p:sp>
      <p:sp>
        <p:nvSpPr>
          <p:cNvPr id="3" name="Content Placeholder 2">
            <a:extLst>
              <a:ext uri="{FF2B5EF4-FFF2-40B4-BE49-F238E27FC236}">
                <a16:creationId xmlns:a16="http://schemas.microsoft.com/office/drawing/2014/main" id="{3DEC006E-C2E2-4DA2-AE8B-6AC49C9550F9}"/>
              </a:ext>
            </a:extLst>
          </p:cNvPr>
          <p:cNvSpPr>
            <a:spLocks noGrp="1"/>
          </p:cNvSpPr>
          <p:nvPr>
            <p:ph idx="1"/>
          </p:nvPr>
        </p:nvSpPr>
        <p:spPr/>
        <p:txBody>
          <a:bodyPr/>
          <a:lstStyle/>
          <a:p>
            <a:r>
              <a:rPr lang="en-US" dirty="0"/>
              <a:t>Send a check to church:  Shawnee Mission Baptist Temple, PO Box 860823 Shawnee, KS 66286.</a:t>
            </a:r>
          </a:p>
          <a:p>
            <a:r>
              <a:rPr lang="en-US" dirty="0"/>
              <a:t>Contact your bank to have them send check to:  Shawnee Mission Baptist Temple,        PO Box 860823 Shawnee, KS 66286. Designate in memo section how you would like the funds to be used, General, Faith Promise or Vision!</a:t>
            </a:r>
          </a:p>
          <a:p>
            <a:r>
              <a:rPr lang="en-US" dirty="0"/>
              <a:t>Drop off checks or cash at Youth Director’s house, 21503 Midland Dr. Shawnee, KS</a:t>
            </a:r>
          </a:p>
          <a:p>
            <a:r>
              <a:rPr lang="en-US" dirty="0"/>
              <a:t>Visit church website: </a:t>
            </a:r>
            <a:r>
              <a:rPr lang="en-US" dirty="0">
                <a:hlinkClick r:id="rId2"/>
              </a:rPr>
              <a:t>www.smbt.org</a:t>
            </a:r>
            <a:r>
              <a:rPr lang="en-US" dirty="0"/>
              <a:t> and utilize the online giving option.</a:t>
            </a:r>
          </a:p>
        </p:txBody>
      </p:sp>
    </p:spTree>
    <p:extLst>
      <p:ext uri="{BB962C8B-B14F-4D97-AF65-F5344CB8AC3E}">
        <p14:creationId xmlns:p14="http://schemas.microsoft.com/office/powerpoint/2010/main" val="276611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4401-88D2-4EA3-AC93-243D9AFDD9EF}"/>
              </a:ext>
            </a:extLst>
          </p:cNvPr>
          <p:cNvSpPr>
            <a:spLocks noGrp="1"/>
          </p:cNvSpPr>
          <p:nvPr>
            <p:ph type="title"/>
          </p:nvPr>
        </p:nvSpPr>
        <p:spPr/>
        <p:txBody>
          <a:bodyPr/>
          <a:lstStyle/>
          <a:p>
            <a:pPr algn="ctr"/>
            <a:r>
              <a:rPr lang="en-US" dirty="0"/>
              <a:t>Online Giving – www.smbt.org</a:t>
            </a:r>
          </a:p>
        </p:txBody>
      </p:sp>
      <p:pic>
        <p:nvPicPr>
          <p:cNvPr id="5" name="Content Placeholder 4" descr="A screen shot of a social media post&#10;&#10;Description automatically generated">
            <a:extLst>
              <a:ext uri="{FF2B5EF4-FFF2-40B4-BE49-F238E27FC236}">
                <a16:creationId xmlns:a16="http://schemas.microsoft.com/office/drawing/2014/main" id="{A3988823-E43D-4C66-9874-DC798E29E502}"/>
              </a:ext>
            </a:extLst>
          </p:cNvPr>
          <p:cNvPicPr>
            <a:picLocks noGrp="1" noChangeAspect="1"/>
          </p:cNvPicPr>
          <p:nvPr>
            <p:ph idx="1"/>
          </p:nvPr>
        </p:nvPicPr>
        <p:blipFill>
          <a:blip r:embed="rId2"/>
          <a:stretch>
            <a:fillRect/>
          </a:stretch>
        </p:blipFill>
        <p:spPr>
          <a:xfrm>
            <a:off x="1451579" y="1978802"/>
            <a:ext cx="7147249" cy="3449638"/>
          </a:xfrm>
        </p:spPr>
      </p:pic>
      <p:sp>
        <p:nvSpPr>
          <p:cNvPr id="6" name="TextBox 5">
            <a:extLst>
              <a:ext uri="{FF2B5EF4-FFF2-40B4-BE49-F238E27FC236}">
                <a16:creationId xmlns:a16="http://schemas.microsoft.com/office/drawing/2014/main" id="{90A11F44-71F7-4470-B0BF-F16619E46D5B}"/>
              </a:ext>
            </a:extLst>
          </p:cNvPr>
          <p:cNvSpPr txBox="1"/>
          <p:nvPr/>
        </p:nvSpPr>
        <p:spPr>
          <a:xfrm>
            <a:off x="8926657" y="3204167"/>
            <a:ext cx="2267338" cy="923330"/>
          </a:xfrm>
          <a:prstGeom prst="rect">
            <a:avLst/>
          </a:prstGeom>
          <a:noFill/>
        </p:spPr>
        <p:txBody>
          <a:bodyPr wrap="square" rtlCol="0">
            <a:spAutoFit/>
          </a:bodyPr>
          <a:lstStyle/>
          <a:p>
            <a:r>
              <a:rPr lang="en-US" dirty="0"/>
              <a:t>Select Online giving button from the home page!</a:t>
            </a:r>
          </a:p>
        </p:txBody>
      </p:sp>
      <p:cxnSp>
        <p:nvCxnSpPr>
          <p:cNvPr id="16" name="Straight Arrow Connector 15">
            <a:extLst>
              <a:ext uri="{FF2B5EF4-FFF2-40B4-BE49-F238E27FC236}">
                <a16:creationId xmlns:a16="http://schemas.microsoft.com/office/drawing/2014/main" id="{94908FD3-8EE8-4C4B-A679-2950F30A6C1E}"/>
              </a:ext>
            </a:extLst>
          </p:cNvPr>
          <p:cNvCxnSpPr>
            <a:cxnSpLocks/>
          </p:cNvCxnSpPr>
          <p:nvPr/>
        </p:nvCxnSpPr>
        <p:spPr>
          <a:xfrm flipH="1">
            <a:off x="6400800" y="3833769"/>
            <a:ext cx="2525858" cy="5796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53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E31E467-044E-4BFA-98E4-FB10899A99ED}"/>
              </a:ext>
            </a:extLst>
          </p:cNvPr>
          <p:cNvPicPr>
            <a:picLocks noChangeAspect="1"/>
          </p:cNvPicPr>
          <p:nvPr/>
        </p:nvPicPr>
        <p:blipFill>
          <a:blip r:embed="rId2"/>
          <a:stretch>
            <a:fillRect/>
          </a:stretch>
        </p:blipFill>
        <p:spPr>
          <a:xfrm>
            <a:off x="703658" y="0"/>
            <a:ext cx="7684564" cy="5896947"/>
          </a:xfrm>
          <a:prstGeom prst="rect">
            <a:avLst/>
          </a:prstGeom>
        </p:spPr>
      </p:pic>
      <p:sp>
        <p:nvSpPr>
          <p:cNvPr id="6" name="TextBox 5">
            <a:extLst>
              <a:ext uri="{FF2B5EF4-FFF2-40B4-BE49-F238E27FC236}">
                <a16:creationId xmlns:a16="http://schemas.microsoft.com/office/drawing/2014/main" id="{14476526-BE4B-43AC-BF06-9C5FBFABB541}"/>
              </a:ext>
            </a:extLst>
          </p:cNvPr>
          <p:cNvSpPr txBox="1"/>
          <p:nvPr/>
        </p:nvSpPr>
        <p:spPr>
          <a:xfrm>
            <a:off x="8782464" y="1688841"/>
            <a:ext cx="2705878" cy="2308324"/>
          </a:xfrm>
          <a:prstGeom prst="rect">
            <a:avLst/>
          </a:prstGeom>
          <a:noFill/>
        </p:spPr>
        <p:txBody>
          <a:bodyPr wrap="square" rtlCol="0">
            <a:spAutoFit/>
          </a:bodyPr>
          <a:lstStyle/>
          <a:p>
            <a:r>
              <a:rPr lang="en-US" dirty="0"/>
              <a:t>Select Give Now if you do not want to set up an account.</a:t>
            </a:r>
          </a:p>
          <a:p>
            <a:endParaRPr lang="en-US" dirty="0"/>
          </a:p>
          <a:p>
            <a:r>
              <a:rPr lang="en-US" dirty="0"/>
              <a:t>Select Sign In if you have an account or if you would like to register for and account.</a:t>
            </a:r>
          </a:p>
        </p:txBody>
      </p:sp>
      <p:cxnSp>
        <p:nvCxnSpPr>
          <p:cNvPr id="8" name="Straight Arrow Connector 7">
            <a:extLst>
              <a:ext uri="{FF2B5EF4-FFF2-40B4-BE49-F238E27FC236}">
                <a16:creationId xmlns:a16="http://schemas.microsoft.com/office/drawing/2014/main" id="{37680DFE-F131-4087-B472-5958A86A9220}"/>
              </a:ext>
            </a:extLst>
          </p:cNvPr>
          <p:cNvCxnSpPr/>
          <p:nvPr/>
        </p:nvCxnSpPr>
        <p:spPr>
          <a:xfrm flipH="1" flipV="1">
            <a:off x="4683967" y="1819469"/>
            <a:ext cx="3956180" cy="80243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96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A3D5612-0974-431F-842B-924D145CB923}"/>
              </a:ext>
            </a:extLst>
          </p:cNvPr>
          <p:cNvPicPr>
            <a:picLocks noChangeAspect="1"/>
          </p:cNvPicPr>
          <p:nvPr/>
        </p:nvPicPr>
        <p:blipFill>
          <a:blip r:embed="rId2"/>
          <a:stretch>
            <a:fillRect/>
          </a:stretch>
        </p:blipFill>
        <p:spPr>
          <a:xfrm>
            <a:off x="174629" y="0"/>
            <a:ext cx="6786008" cy="5775649"/>
          </a:xfrm>
          <a:prstGeom prst="rect">
            <a:avLst/>
          </a:prstGeom>
        </p:spPr>
      </p:pic>
      <p:sp>
        <p:nvSpPr>
          <p:cNvPr id="4" name="TextBox 3">
            <a:extLst>
              <a:ext uri="{FF2B5EF4-FFF2-40B4-BE49-F238E27FC236}">
                <a16:creationId xmlns:a16="http://schemas.microsoft.com/office/drawing/2014/main" id="{8755F7B4-B98B-47F1-B92B-80243DF2601D}"/>
              </a:ext>
            </a:extLst>
          </p:cNvPr>
          <p:cNvSpPr txBox="1"/>
          <p:nvPr/>
        </p:nvSpPr>
        <p:spPr>
          <a:xfrm>
            <a:off x="7557796" y="989045"/>
            <a:ext cx="4105469" cy="4524315"/>
          </a:xfrm>
          <a:prstGeom prst="rect">
            <a:avLst/>
          </a:prstGeom>
          <a:noFill/>
        </p:spPr>
        <p:txBody>
          <a:bodyPr wrap="square" rtlCol="0">
            <a:spAutoFit/>
          </a:bodyPr>
          <a:lstStyle/>
          <a:p>
            <a:r>
              <a:rPr lang="en-US" dirty="0"/>
              <a:t>After Give Now is selected, you will need to select the Fund that you want the money to be given to: General Fund, Faith Promise or Vision Fund.</a:t>
            </a:r>
          </a:p>
          <a:p>
            <a:endParaRPr lang="en-US" dirty="0"/>
          </a:p>
          <a:p>
            <a:r>
              <a:rPr lang="en-US" dirty="0"/>
              <a:t>To select more than one fund you will have to complete a separate transaction for each fund. </a:t>
            </a:r>
          </a:p>
          <a:p>
            <a:endParaRPr lang="en-US" dirty="0"/>
          </a:p>
          <a:p>
            <a:r>
              <a:rPr lang="en-US" dirty="0"/>
              <a:t>Example: to give tithe, select General Fund and input the amount and then submit.</a:t>
            </a:r>
          </a:p>
          <a:p>
            <a:endParaRPr lang="en-US" dirty="0"/>
          </a:p>
          <a:p>
            <a:r>
              <a:rPr lang="en-US" dirty="0"/>
              <a:t>To give for faith promise, select Faith Promise input the amount and then submit.</a:t>
            </a:r>
          </a:p>
        </p:txBody>
      </p:sp>
      <p:cxnSp>
        <p:nvCxnSpPr>
          <p:cNvPr id="6" name="Straight Arrow Connector 5">
            <a:extLst>
              <a:ext uri="{FF2B5EF4-FFF2-40B4-BE49-F238E27FC236}">
                <a16:creationId xmlns:a16="http://schemas.microsoft.com/office/drawing/2014/main" id="{36DBFE25-260E-4D82-BEE4-C39EDC071FA0}"/>
              </a:ext>
            </a:extLst>
          </p:cNvPr>
          <p:cNvCxnSpPr/>
          <p:nvPr/>
        </p:nvCxnSpPr>
        <p:spPr>
          <a:xfrm flipH="1">
            <a:off x="2593910" y="1520890"/>
            <a:ext cx="4767943" cy="13249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82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2F0FFB-7585-4859-A262-318269481E52}"/>
              </a:ext>
            </a:extLst>
          </p:cNvPr>
          <p:cNvSpPr txBox="1"/>
          <p:nvPr/>
        </p:nvSpPr>
        <p:spPr>
          <a:xfrm>
            <a:off x="8052318" y="485192"/>
            <a:ext cx="3648270" cy="3970318"/>
          </a:xfrm>
          <a:prstGeom prst="rect">
            <a:avLst/>
          </a:prstGeom>
          <a:noFill/>
        </p:spPr>
        <p:txBody>
          <a:bodyPr wrap="square" rtlCol="0">
            <a:spAutoFit/>
          </a:bodyPr>
          <a:lstStyle/>
          <a:p>
            <a:r>
              <a:rPr lang="en-US" dirty="0"/>
              <a:t>Complete “I’d Like to Give By”:</a:t>
            </a:r>
          </a:p>
          <a:p>
            <a:r>
              <a:rPr lang="en-US" dirty="0"/>
              <a:t>Select either Bank Account or Credit Card tabs, Preferred method would to be to select Bank Account as this is less expense to church.</a:t>
            </a:r>
          </a:p>
          <a:p>
            <a:endParaRPr lang="en-US" dirty="0"/>
          </a:p>
          <a:p>
            <a:r>
              <a:rPr lang="en-US" dirty="0"/>
              <a:t>Select the account type drop down arrow for which account you want your giving to come out of for your records.</a:t>
            </a:r>
          </a:p>
          <a:p>
            <a:endParaRPr lang="en-US" dirty="0"/>
          </a:p>
          <a:p>
            <a:r>
              <a:rPr lang="en-US" dirty="0"/>
              <a:t>Complete the Billing Information and then select submit button to complete your transaction.</a:t>
            </a:r>
          </a:p>
        </p:txBody>
      </p:sp>
      <p:pic>
        <p:nvPicPr>
          <p:cNvPr id="6" name="Picture 5" descr="A screenshot of a cell phone&#10;&#10;Description automatically generated">
            <a:extLst>
              <a:ext uri="{FF2B5EF4-FFF2-40B4-BE49-F238E27FC236}">
                <a16:creationId xmlns:a16="http://schemas.microsoft.com/office/drawing/2014/main" id="{9333B2BC-FCB2-4F36-8386-2771E720D2FF}"/>
              </a:ext>
            </a:extLst>
          </p:cNvPr>
          <p:cNvPicPr>
            <a:picLocks noChangeAspect="1"/>
          </p:cNvPicPr>
          <p:nvPr/>
        </p:nvPicPr>
        <p:blipFill>
          <a:blip r:embed="rId2"/>
          <a:stretch>
            <a:fillRect/>
          </a:stretch>
        </p:blipFill>
        <p:spPr>
          <a:xfrm>
            <a:off x="262946" y="121298"/>
            <a:ext cx="7056783" cy="5047861"/>
          </a:xfrm>
          <a:prstGeom prst="rect">
            <a:avLst/>
          </a:prstGeom>
        </p:spPr>
      </p:pic>
      <p:cxnSp>
        <p:nvCxnSpPr>
          <p:cNvPr id="8" name="Straight Arrow Connector 7">
            <a:extLst>
              <a:ext uri="{FF2B5EF4-FFF2-40B4-BE49-F238E27FC236}">
                <a16:creationId xmlns:a16="http://schemas.microsoft.com/office/drawing/2014/main" id="{D29836DA-B8D4-44DC-8C7A-94877FE5F483}"/>
              </a:ext>
            </a:extLst>
          </p:cNvPr>
          <p:cNvCxnSpPr/>
          <p:nvPr/>
        </p:nvCxnSpPr>
        <p:spPr>
          <a:xfrm flipH="1" flipV="1">
            <a:off x="6708710" y="2239347"/>
            <a:ext cx="1343608" cy="4012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FD9689-4508-4BE3-95B6-51006BDAE06D}"/>
              </a:ext>
            </a:extLst>
          </p:cNvPr>
          <p:cNvCxnSpPr/>
          <p:nvPr/>
        </p:nvCxnSpPr>
        <p:spPr>
          <a:xfrm flipH="1">
            <a:off x="5897461" y="3884103"/>
            <a:ext cx="2154857" cy="226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570C55-8A9A-4389-B786-9CD1945F9065}"/>
              </a:ext>
            </a:extLst>
          </p:cNvPr>
          <p:cNvCxnSpPr/>
          <p:nvPr/>
        </p:nvCxnSpPr>
        <p:spPr>
          <a:xfrm flipH="1">
            <a:off x="5318620" y="864066"/>
            <a:ext cx="2733698" cy="203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29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A348C3F-FB34-4F20-8717-F6680C9F3E98}"/>
              </a:ext>
            </a:extLst>
          </p:cNvPr>
          <p:cNvPicPr>
            <a:picLocks noChangeAspect="1"/>
          </p:cNvPicPr>
          <p:nvPr/>
        </p:nvPicPr>
        <p:blipFill>
          <a:blip r:embed="rId2"/>
          <a:stretch>
            <a:fillRect/>
          </a:stretch>
        </p:blipFill>
        <p:spPr>
          <a:xfrm>
            <a:off x="117212" y="149289"/>
            <a:ext cx="7198963" cy="5355771"/>
          </a:xfrm>
          <a:prstGeom prst="rect">
            <a:avLst/>
          </a:prstGeom>
        </p:spPr>
      </p:pic>
      <p:sp>
        <p:nvSpPr>
          <p:cNvPr id="4" name="TextBox 3">
            <a:extLst>
              <a:ext uri="{FF2B5EF4-FFF2-40B4-BE49-F238E27FC236}">
                <a16:creationId xmlns:a16="http://schemas.microsoft.com/office/drawing/2014/main" id="{CA45EA0D-B056-4F02-8A56-3DF7B4EEDC97}"/>
              </a:ext>
            </a:extLst>
          </p:cNvPr>
          <p:cNvSpPr txBox="1"/>
          <p:nvPr/>
        </p:nvSpPr>
        <p:spPr>
          <a:xfrm>
            <a:off x="7961152" y="1275127"/>
            <a:ext cx="3489820" cy="2585323"/>
          </a:xfrm>
          <a:prstGeom prst="rect">
            <a:avLst/>
          </a:prstGeom>
          <a:noFill/>
        </p:spPr>
        <p:txBody>
          <a:bodyPr wrap="square" rtlCol="0">
            <a:spAutoFit/>
          </a:bodyPr>
          <a:lstStyle/>
          <a:p>
            <a:r>
              <a:rPr lang="en-US" dirty="0"/>
              <a:t>If you give via a credit card, complete all the normal debit/credit card information requested and submit to complete transaction.</a:t>
            </a:r>
          </a:p>
          <a:p>
            <a:endParaRPr lang="en-US" dirty="0"/>
          </a:p>
          <a:p>
            <a:r>
              <a:rPr lang="en-US" dirty="0"/>
              <a:t>Remember if giving to General and Faith Promise you will need to complete two transactions!</a:t>
            </a:r>
          </a:p>
        </p:txBody>
      </p:sp>
      <p:cxnSp>
        <p:nvCxnSpPr>
          <p:cNvPr id="6" name="Straight Arrow Connector 5">
            <a:extLst>
              <a:ext uri="{FF2B5EF4-FFF2-40B4-BE49-F238E27FC236}">
                <a16:creationId xmlns:a16="http://schemas.microsoft.com/office/drawing/2014/main" id="{CE577C56-8F85-47AC-9225-553E9D22716B}"/>
              </a:ext>
            </a:extLst>
          </p:cNvPr>
          <p:cNvCxnSpPr/>
          <p:nvPr/>
        </p:nvCxnSpPr>
        <p:spPr>
          <a:xfrm flipH="1">
            <a:off x="4815281" y="1929468"/>
            <a:ext cx="2961313" cy="19309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200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334381E-7DEE-4F19-AF19-AC8773158E0B}"/>
              </a:ext>
            </a:extLst>
          </p:cNvPr>
          <p:cNvPicPr>
            <a:picLocks noChangeAspect="1"/>
          </p:cNvPicPr>
          <p:nvPr/>
        </p:nvPicPr>
        <p:blipFill>
          <a:blip r:embed="rId2"/>
          <a:stretch>
            <a:fillRect/>
          </a:stretch>
        </p:blipFill>
        <p:spPr>
          <a:xfrm>
            <a:off x="109342" y="83976"/>
            <a:ext cx="4658601" cy="5784979"/>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18C4A110-B502-41AF-9A2A-1B76B7B6946A}"/>
              </a:ext>
            </a:extLst>
          </p:cNvPr>
          <p:cNvPicPr>
            <a:picLocks noChangeAspect="1"/>
          </p:cNvPicPr>
          <p:nvPr/>
        </p:nvPicPr>
        <p:blipFill>
          <a:blip r:embed="rId3"/>
          <a:stretch>
            <a:fillRect/>
          </a:stretch>
        </p:blipFill>
        <p:spPr>
          <a:xfrm>
            <a:off x="6792686" y="83976"/>
            <a:ext cx="5289971" cy="5784979"/>
          </a:xfrm>
          <a:prstGeom prst="rect">
            <a:avLst/>
          </a:prstGeom>
        </p:spPr>
      </p:pic>
      <p:sp>
        <p:nvSpPr>
          <p:cNvPr id="5" name="TextBox 4">
            <a:extLst>
              <a:ext uri="{FF2B5EF4-FFF2-40B4-BE49-F238E27FC236}">
                <a16:creationId xmlns:a16="http://schemas.microsoft.com/office/drawing/2014/main" id="{4A82F5B4-70B3-4D63-8C38-91593BB04A34}"/>
              </a:ext>
            </a:extLst>
          </p:cNvPr>
          <p:cNvSpPr txBox="1"/>
          <p:nvPr/>
        </p:nvSpPr>
        <p:spPr>
          <a:xfrm>
            <a:off x="4931228" y="783771"/>
            <a:ext cx="1698172" cy="4524315"/>
          </a:xfrm>
          <a:prstGeom prst="rect">
            <a:avLst/>
          </a:prstGeom>
          <a:noFill/>
        </p:spPr>
        <p:txBody>
          <a:bodyPr wrap="square" rtlCol="0">
            <a:spAutoFit/>
          </a:bodyPr>
          <a:lstStyle/>
          <a:p>
            <a:r>
              <a:rPr lang="en-US" dirty="0"/>
              <a:t>To set up an account, select “Sign In” and then register for an account.</a:t>
            </a:r>
          </a:p>
          <a:p>
            <a:endParaRPr lang="en-US" dirty="0"/>
          </a:p>
          <a:p>
            <a:endParaRPr lang="en-US" dirty="0"/>
          </a:p>
          <a:p>
            <a:r>
              <a:rPr lang="en-US" dirty="0"/>
              <a:t>Complete the information for your account including your own password and select Register button to complete registration!</a:t>
            </a:r>
          </a:p>
        </p:txBody>
      </p:sp>
      <p:cxnSp>
        <p:nvCxnSpPr>
          <p:cNvPr id="7" name="Straight Arrow Connector 6">
            <a:extLst>
              <a:ext uri="{FF2B5EF4-FFF2-40B4-BE49-F238E27FC236}">
                <a16:creationId xmlns:a16="http://schemas.microsoft.com/office/drawing/2014/main" id="{97929CEA-6D5C-493D-A8A2-AAF82DF80C5C}"/>
              </a:ext>
            </a:extLst>
          </p:cNvPr>
          <p:cNvCxnSpPr/>
          <p:nvPr/>
        </p:nvCxnSpPr>
        <p:spPr>
          <a:xfrm flipV="1">
            <a:off x="6540759" y="2892490"/>
            <a:ext cx="1754155" cy="8770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5FE09D5-2150-41D6-83D8-ACE6CA185F8E}"/>
              </a:ext>
            </a:extLst>
          </p:cNvPr>
          <p:cNvCxnSpPr/>
          <p:nvPr/>
        </p:nvCxnSpPr>
        <p:spPr>
          <a:xfrm flipH="1">
            <a:off x="3725460" y="1835864"/>
            <a:ext cx="1124125" cy="1210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32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EBE552E-7E84-4688-A0B4-C72768AE8355}"/>
              </a:ext>
            </a:extLst>
          </p:cNvPr>
          <p:cNvPicPr>
            <a:picLocks noChangeAspect="1"/>
          </p:cNvPicPr>
          <p:nvPr/>
        </p:nvPicPr>
        <p:blipFill>
          <a:blip r:embed="rId2"/>
          <a:stretch>
            <a:fillRect/>
          </a:stretch>
        </p:blipFill>
        <p:spPr>
          <a:xfrm>
            <a:off x="155300" y="149290"/>
            <a:ext cx="7103917" cy="5467739"/>
          </a:xfrm>
          <a:prstGeom prst="rect">
            <a:avLst/>
          </a:prstGeom>
        </p:spPr>
      </p:pic>
      <p:sp>
        <p:nvSpPr>
          <p:cNvPr id="6" name="TextBox 5">
            <a:extLst>
              <a:ext uri="{FF2B5EF4-FFF2-40B4-BE49-F238E27FC236}">
                <a16:creationId xmlns:a16="http://schemas.microsoft.com/office/drawing/2014/main" id="{83D3684B-CDD7-4CFD-958C-203AC3BCBC59}"/>
              </a:ext>
            </a:extLst>
          </p:cNvPr>
          <p:cNvSpPr txBox="1"/>
          <p:nvPr/>
        </p:nvSpPr>
        <p:spPr>
          <a:xfrm>
            <a:off x="7875037" y="1054360"/>
            <a:ext cx="3629608" cy="3139321"/>
          </a:xfrm>
          <a:prstGeom prst="rect">
            <a:avLst/>
          </a:prstGeom>
          <a:noFill/>
        </p:spPr>
        <p:txBody>
          <a:bodyPr wrap="square" rtlCol="0">
            <a:spAutoFit/>
          </a:bodyPr>
          <a:lstStyle/>
          <a:p>
            <a:r>
              <a:rPr lang="en-US" dirty="0"/>
              <a:t>Complete the online giving by selecting the Bank account or Credit Card option. Selecting the Bank account option will have less expense for the church and more money for God’s work.</a:t>
            </a:r>
          </a:p>
          <a:p>
            <a:endParaRPr lang="en-US" dirty="0"/>
          </a:p>
          <a:p>
            <a:r>
              <a:rPr lang="en-US" dirty="0"/>
              <a:t>Complete the bank account information or credit card information and then select Submit button to complete transaction.</a:t>
            </a:r>
          </a:p>
        </p:txBody>
      </p:sp>
    </p:spTree>
    <p:extLst>
      <p:ext uri="{BB962C8B-B14F-4D97-AF65-F5344CB8AC3E}">
        <p14:creationId xmlns:p14="http://schemas.microsoft.com/office/powerpoint/2010/main" val="31192912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100</TotalTime>
  <Words>460</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Tithes &amp; Offerings</vt:lpstr>
      <vt:lpstr>Options for submitting Tithes &amp; Offerings</vt:lpstr>
      <vt:lpstr>Online Giving – www.smbt.org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supporting God’s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Tithes &amp; Offerings</dc:title>
  <dc:creator>SMBT Treasurer</dc:creator>
  <cp:lastModifiedBy>SMBT Treasurer</cp:lastModifiedBy>
  <cp:revision>11</cp:revision>
  <dcterms:created xsi:type="dcterms:W3CDTF">2020-03-21T14:24:03Z</dcterms:created>
  <dcterms:modified xsi:type="dcterms:W3CDTF">2020-03-21T16:05:22Z</dcterms:modified>
</cp:coreProperties>
</file>